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69" r:id="rId5"/>
    <p:sldId id="261" r:id="rId6"/>
    <p:sldId id="259" r:id="rId7"/>
    <p:sldId id="263" r:id="rId8"/>
    <p:sldId id="264" r:id="rId9"/>
    <p:sldId id="265" r:id="rId10"/>
    <p:sldId id="271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9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A3C4F8-932B-480A-9B40-F65CC408324C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164FCB9-388A-4E88-BADF-6DA561CA9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92307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«Исследовательская компетентность учителя как условие внедрения профессионального стандарта </a:t>
            </a:r>
            <a:r>
              <a:rPr lang="ru-RU" sz="3600" b="1" smtClean="0"/>
              <a:t>«Педагог»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5786" y="285728"/>
            <a:ext cx="827124" cy="8271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071670" y="642918"/>
            <a:ext cx="6357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КГБОУ «Бийский лицей-интернат Алтайского края»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4088" y="5733256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err="1" smtClean="0"/>
              <a:t>С.Н.Назарова</a:t>
            </a:r>
            <a:r>
              <a:rPr lang="ru-RU" sz="1200" i="1" dirty="0" smtClean="0"/>
              <a:t>, заместитель директора </a:t>
            </a:r>
            <a:r>
              <a:rPr lang="ru-RU" sz="1200" i="1" dirty="0" err="1" smtClean="0"/>
              <a:t>Бийского</a:t>
            </a:r>
            <a:r>
              <a:rPr lang="ru-RU" sz="1200" i="1" dirty="0" smtClean="0"/>
              <a:t> лицея по </a:t>
            </a:r>
            <a:r>
              <a:rPr lang="ru-RU" sz="1200" i="1" dirty="0" err="1" smtClean="0"/>
              <a:t>НМР,к.п.н</a:t>
            </a:r>
            <a:r>
              <a:rPr lang="ru-RU" sz="1200" i="1" dirty="0" smtClean="0"/>
              <a:t>.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err="1" smtClean="0">
                <a:solidFill>
                  <a:schemeClr val="tx1"/>
                </a:solidFill>
              </a:rPr>
              <a:t>Методолого-рефлексивный</a:t>
            </a:r>
            <a:r>
              <a:rPr lang="ru-RU" sz="3600" dirty="0" smtClean="0">
                <a:solidFill>
                  <a:schemeClr val="tx1"/>
                </a:solidFill>
              </a:rPr>
              <a:t> компонент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186766" cy="5072066"/>
          </a:xfrm>
        </p:spPr>
        <p:txBody>
          <a:bodyPr>
            <a:normAutofit/>
          </a:bodyPr>
          <a:lstStyle/>
          <a:p>
            <a:pPr marL="185738" indent="533400">
              <a:buNone/>
            </a:pPr>
            <a:r>
              <a:rPr lang="ru-RU" sz="2400" b="1" i="1" dirty="0" smtClean="0"/>
              <a:t>1.Знание элементов методологического аппарата исследования:</a:t>
            </a:r>
          </a:p>
          <a:p>
            <a:pPr marL="185738" indent="533400">
              <a:buNone/>
            </a:pPr>
            <a:r>
              <a:rPr lang="ru-RU" sz="2400" i="1" dirty="0" smtClean="0"/>
              <a:t>Обоснование актуальности темы.</a:t>
            </a:r>
          </a:p>
          <a:p>
            <a:pPr marL="185738" indent="533400">
              <a:buNone/>
            </a:pPr>
            <a:r>
              <a:rPr lang="ru-RU" sz="2400" i="1" dirty="0" smtClean="0"/>
              <a:t>Формулировка темы, гипотезы, задач исследования.</a:t>
            </a:r>
          </a:p>
          <a:p>
            <a:pPr marL="185738" indent="533400">
              <a:buNone/>
            </a:pPr>
            <a:r>
              <a:rPr lang="ru-RU" sz="2400" i="1" dirty="0" smtClean="0"/>
              <a:t>Выбор методов исследования.</a:t>
            </a:r>
          </a:p>
          <a:p>
            <a:pPr marL="185738" indent="533400">
              <a:buNone/>
            </a:pPr>
            <a:r>
              <a:rPr lang="ru-RU" sz="2400" i="1" dirty="0" smtClean="0"/>
              <a:t>Формулировка выводов.</a:t>
            </a:r>
          </a:p>
          <a:p>
            <a:pPr marL="185738" indent="533400">
              <a:buNone/>
            </a:pPr>
            <a:r>
              <a:rPr lang="ru-RU" sz="2400" b="1" i="1" dirty="0" smtClean="0"/>
              <a:t>2. Знание </a:t>
            </a:r>
            <a:r>
              <a:rPr lang="ru-RU" sz="2400" b="1" i="1" smtClean="0"/>
              <a:t>способов обработки </a:t>
            </a:r>
            <a:r>
              <a:rPr lang="ru-RU" sz="2400" b="1" i="1" dirty="0" smtClean="0"/>
              <a:t>результатов эксперимента.</a:t>
            </a:r>
          </a:p>
          <a:p>
            <a:pPr marL="185738" indent="533400">
              <a:buNone/>
            </a:pPr>
            <a:r>
              <a:rPr lang="ru-RU" sz="2400" b="1" i="1" dirty="0" smtClean="0"/>
              <a:t>3.Знание требований к оформлению исследовательской работы.</a:t>
            </a:r>
            <a:endParaRPr lang="ru-RU" sz="2200" b="1" i="1" dirty="0" smtClean="0"/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Курс внеурочной деятельности 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«Школа молодых ученых»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Содержимое 4" descr="Рисунок1"/>
          <p:cNvPicPr>
            <a:picLocks noGrp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90" y="2428868"/>
            <a:ext cx="6359543" cy="40734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928662" y="1643050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1. Место курса «ШМУ» в структуре организации- НИР школьников 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Курс внеурочной деятельности «Школа молодых ученых»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714348" y="1643050"/>
            <a:ext cx="77153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2.Программа курса внеурочной деятельности  «Школа                        молодых ученых»</a:t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  Формирование исследовательской компетенции в курсе «Школа молодых ученых»</a:t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Методология научного исследования</a:t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Статистическая обработка результатов эксперимента</a:t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Оформление и представление результатов научной работы</a:t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Психологические условия успешного публичного выступления</a:t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Рекомендации по организации выездной сессии Школы молодых ученых.</a:t>
            </a:r>
            <a:r>
              <a:rPr lang="en-US" sz="2000" b="1" cap="all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sz="2000" b="1" cap="all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Курс внеурочной деятельности «Школа молодых ученых»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714348" y="1643050"/>
            <a:ext cx="7715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</p:txBody>
      </p:sp>
      <p:pic>
        <p:nvPicPr>
          <p:cNvPr id="8" name="Содержимое 7" descr="Rosenbaum A5 - 0003.jpg"/>
          <p:cNvPicPr>
            <a:picLocks noGr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1714488"/>
            <a:ext cx="3286148" cy="4286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Rosenbaum A5 - 001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0628" y="1714487"/>
            <a:ext cx="3071834" cy="43582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472" y="428604"/>
            <a:ext cx="827124" cy="8271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643042" y="500042"/>
            <a:ext cx="607223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/>
              <a:t>Как быть, чтобы быть, </a:t>
            </a:r>
          </a:p>
          <a:p>
            <a:pPr algn="ctr"/>
            <a:r>
              <a:rPr lang="ru-RU" sz="2600" b="1" dirty="0" smtClean="0"/>
              <a:t>и не просто быть, а быть на должном уровне?</a:t>
            </a:r>
          </a:p>
          <a:p>
            <a:pPr algn="r"/>
            <a:r>
              <a:rPr lang="ru-RU" sz="2600" i="1" dirty="0" err="1" smtClean="0"/>
              <a:t>Д.И.Фельдштейн</a:t>
            </a:r>
            <a:endParaRPr lang="ru-RU" sz="2600" i="1" dirty="0" smtClean="0"/>
          </a:p>
        </p:txBody>
      </p:sp>
      <p:pic>
        <p:nvPicPr>
          <p:cNvPr id="10" name="Рисунок 9" descr="doska_8191205_orig_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4480" y="2357430"/>
            <a:ext cx="6107949" cy="4071966"/>
          </a:xfrm>
          <a:prstGeom prst="rect">
            <a:avLst/>
          </a:prstGeom>
        </p:spPr>
      </p:pic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40969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428860" y="2500306"/>
            <a:ext cx="47149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Закон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 «Об образовании в РФ»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№273-ФЗ</a:t>
            </a:r>
          </a:p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ФГОС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00298" y="507207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Профессиональный стандарт «Педагог»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Кто я?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4400" dirty="0" smtClean="0"/>
              <a:t>  ..…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4400" dirty="0" smtClean="0"/>
              <a:t> ……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4400" dirty="0" smtClean="0"/>
              <a:t>   ….. 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4400" dirty="0" smtClean="0"/>
              <a:t>   …..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4400" dirty="0" smtClean="0"/>
              <a:t>   …..</a:t>
            </a:r>
            <a:endParaRPr lang="ru-RU" sz="4400" dirty="0"/>
          </a:p>
        </p:txBody>
      </p:sp>
      <p:pic>
        <p:nvPicPr>
          <p:cNvPr id="6" name="Рисунок 5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472" y="428604"/>
            <a:ext cx="827124" cy="8271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857224" y="2500306"/>
            <a:ext cx="7772400" cy="16240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Я на рабочем месте</a:t>
            </a:r>
          </a:p>
          <a:p>
            <a:pPr marL="742950" indent="-742950" algn="ctr">
              <a:buNone/>
            </a:pPr>
            <a:endParaRPr lang="ru-RU" sz="4400" dirty="0"/>
          </a:p>
        </p:txBody>
      </p:sp>
      <p:pic>
        <p:nvPicPr>
          <p:cNvPr id="6" name="Рисунок 5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472" y="428604"/>
            <a:ext cx="827124" cy="8271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821533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Профессиональный стандарт «Педагог»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47800"/>
            <a:ext cx="8186766" cy="5053034"/>
          </a:xfrm>
        </p:spPr>
        <p:txBody>
          <a:bodyPr>
            <a:normAutofit/>
          </a:bodyPr>
          <a:lstStyle/>
          <a:p>
            <a:r>
              <a:rPr lang="ru-RU" dirty="0" smtClean="0"/>
              <a:t>3.2.4.Трудовая функция. </a:t>
            </a:r>
          </a:p>
          <a:p>
            <a:pPr marL="273050" indent="-1588">
              <a:buNone/>
            </a:pPr>
            <a:r>
              <a:rPr lang="ru-RU" dirty="0" smtClean="0"/>
              <a:t> Модуль «Предметное обучение. Математика»</a:t>
            </a:r>
          </a:p>
          <a:p>
            <a:pPr marL="273050" indent="-1588" algn="ctr">
              <a:buNone/>
            </a:pPr>
            <a:r>
              <a:rPr lang="ru-RU" dirty="0" smtClean="0"/>
              <a:t> Трудовые действия</a:t>
            </a:r>
          </a:p>
          <a:p>
            <a:pPr marL="722313" indent="-90488">
              <a:buNone/>
              <a:tabLst>
                <a:tab pos="722313" algn="l"/>
              </a:tabLst>
            </a:pPr>
            <a:r>
              <a:rPr lang="ru-RU" sz="2400" i="1" dirty="0" smtClean="0"/>
              <a:t>«Содействие в подготовке обучающихся к участию в исследовательских проектах…»</a:t>
            </a:r>
          </a:p>
          <a:p>
            <a:pPr marL="273050" indent="-1588" algn="ctr">
              <a:buNone/>
            </a:pPr>
            <a:endParaRPr lang="ru-RU" sz="2400" dirty="0" smtClean="0"/>
          </a:p>
          <a:p>
            <a:pPr marL="273050" indent="-1588" algn="ctr">
              <a:buNone/>
            </a:pPr>
            <a:r>
              <a:rPr lang="ru-RU" dirty="0" smtClean="0"/>
              <a:t>Необходимые умения</a:t>
            </a:r>
          </a:p>
          <a:p>
            <a:pPr marL="633413" indent="-1588">
              <a:buNone/>
            </a:pPr>
            <a:r>
              <a:rPr lang="ru-RU" sz="2400" i="1" dirty="0" smtClean="0"/>
              <a:t>«Организовывать исследования - эксперимент, обнаружение закономерностей, доказательство в частных и общем случаях»</a:t>
            </a:r>
          </a:p>
          <a:p>
            <a:endParaRPr lang="ru-RU" dirty="0"/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821533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Профессиональный стандарт «Педагог»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58204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Общепедагогическая функция обучение /Трудовая функция  / Необходимые знания)</a:t>
            </a:r>
          </a:p>
          <a:p>
            <a:pPr marL="722313" indent="-90488">
              <a:buNone/>
            </a:pPr>
            <a:r>
              <a:rPr lang="ru-RU" sz="2400" i="1" dirty="0" smtClean="0"/>
              <a:t>«Организовывать различные виды внеурочной деятельности: учебно-исследовательскую…»</a:t>
            </a:r>
          </a:p>
          <a:p>
            <a:pPr>
              <a:buNone/>
            </a:pPr>
            <a:endParaRPr lang="ru-RU" i="1" dirty="0" smtClean="0"/>
          </a:p>
          <a:p>
            <a:r>
              <a:rPr lang="ru-RU" dirty="0" smtClean="0"/>
              <a:t>3.2.3. Педагогическая деятельность по реализации программ основного и среднего общего образования</a:t>
            </a:r>
          </a:p>
          <a:p>
            <a:pPr marL="722313" indent="-90488">
              <a:buNone/>
            </a:pPr>
            <a:r>
              <a:rPr lang="ru-RU" i="1" dirty="0" smtClean="0"/>
              <a:t> </a:t>
            </a:r>
            <a:r>
              <a:rPr lang="ru-RU" sz="2400" i="1" dirty="0" smtClean="0"/>
              <a:t>«Организовать самостоятельную деятельность обучающихся, в том числе исследовательскую»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Соотношение понятий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 «компетенция» и «компетентность»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1447800"/>
            <a:ext cx="7829576" cy="4572000"/>
          </a:xfrm>
        </p:spPr>
        <p:txBody>
          <a:bodyPr>
            <a:normAutofit/>
          </a:bodyPr>
          <a:lstStyle/>
          <a:p>
            <a:pPr marL="180975" indent="-180975">
              <a:buNone/>
            </a:pPr>
            <a:r>
              <a:rPr lang="ru-RU" sz="2400" b="1" dirty="0" smtClean="0"/>
              <a:t>«Компетенция» </a:t>
            </a:r>
            <a:r>
              <a:rPr lang="ru-RU" sz="2400" dirty="0" smtClean="0"/>
              <a:t>происходит от латинского слова               “</a:t>
            </a:r>
            <a:r>
              <a:rPr lang="en-US" sz="2400" dirty="0" err="1" smtClean="0"/>
              <a:t>competentis</a:t>
            </a:r>
            <a:r>
              <a:rPr lang="ru-RU" sz="2400" dirty="0" smtClean="0"/>
              <a:t>” (способный) и, как правило, означает круг вопросов, в которых человек хорошо осведомлён, обладает познаниями, умениями и опытом. </a:t>
            </a:r>
          </a:p>
          <a:p>
            <a:pPr marL="180975" indent="-180975">
              <a:buNone/>
            </a:pPr>
            <a:endParaRPr lang="ru-RU" sz="2400" dirty="0" smtClean="0"/>
          </a:p>
          <a:p>
            <a:pPr marL="180975" indent="-180975">
              <a:buNone/>
            </a:pPr>
            <a:endParaRPr lang="ru-RU" sz="2400" dirty="0" smtClean="0"/>
          </a:p>
          <a:p>
            <a:pPr marL="180975" indent="-180975">
              <a:buNone/>
            </a:pPr>
            <a:r>
              <a:rPr lang="ru-RU" sz="2400" b="1" dirty="0" smtClean="0"/>
              <a:t>«Компетентность» </a:t>
            </a:r>
            <a:r>
              <a:rPr lang="ru-RU" sz="2400" dirty="0" smtClean="0"/>
              <a:t>определяется как знание, осведомление, авторитет в какой-либо области. </a:t>
            </a:r>
          </a:p>
          <a:p>
            <a:pPr marL="180975" indent="-180975">
              <a:buNone/>
            </a:pPr>
            <a:endParaRPr lang="ru-RU" sz="2400" dirty="0" smtClean="0"/>
          </a:p>
          <a:p>
            <a:pPr marL="180975" indent="-180975" algn="r">
              <a:buNone/>
            </a:pPr>
            <a:r>
              <a:rPr lang="ru-RU" sz="2200" i="1" dirty="0" smtClean="0"/>
              <a:t>Словарь С.И. Ожегова </a:t>
            </a:r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Соотношение понятий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 «компетенция» и «компетентность»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1928802"/>
            <a:ext cx="7829576" cy="4572000"/>
          </a:xfrm>
        </p:spPr>
        <p:txBody>
          <a:bodyPr>
            <a:normAutofit/>
          </a:bodyPr>
          <a:lstStyle/>
          <a:p>
            <a:pPr marL="180975" indent="0">
              <a:buNone/>
            </a:pPr>
            <a:r>
              <a:rPr lang="ru-RU" sz="2400" b="1" dirty="0" smtClean="0"/>
              <a:t>«Исследовательская компетенция» </a:t>
            </a:r>
            <a:r>
              <a:rPr lang="ru-RU" sz="2400" dirty="0" smtClean="0"/>
              <a:t>- это знания, представления, программы действий, системы ценностей и отношений, которые затем выявляются в исследовательской компетентности в деятельностных проявлениях»</a:t>
            </a:r>
          </a:p>
          <a:p>
            <a:pPr marL="180975" lvl="0" indent="-180975" algn="r">
              <a:buNone/>
            </a:pPr>
            <a:endParaRPr lang="ru-RU" sz="2400" dirty="0" smtClean="0"/>
          </a:p>
          <a:p>
            <a:pPr marL="180975" lvl="0" indent="-180975" algn="r">
              <a:buNone/>
            </a:pPr>
            <a:r>
              <a:rPr lang="ru-RU" sz="2200" i="1" dirty="0" smtClean="0"/>
              <a:t> А.В. Хуторской. А.В. Компетенции в образовании: опыт проектирования[Текст] / сб. </a:t>
            </a:r>
            <a:r>
              <a:rPr lang="ru-RU" sz="2200" i="1" dirty="0" err="1" smtClean="0"/>
              <a:t>науч</a:t>
            </a:r>
            <a:r>
              <a:rPr lang="ru-RU" sz="2200" i="1" dirty="0" smtClean="0"/>
              <a:t>. тр. под ред. А.В. Хуторского. - М.: «ИНЭК», 2007. - 37 с.</a:t>
            </a:r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Компоненты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 исследовательской компетенции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928802"/>
            <a:ext cx="8186766" cy="45720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Методолого-рефлексивный компонент </a:t>
            </a:r>
            <a:r>
              <a:rPr lang="ru-RU" sz="2400" dirty="0" smtClean="0"/>
              <a:t>- это совокупность знаний и понятий, необходимых исследователю для постановки и решения определённой исследовательской задачи в ходе учебной деятельности, анализа и контроля научного поиска и его результатов.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Мотивационный компонент </a:t>
            </a:r>
            <a:r>
              <a:rPr lang="ru-RU" sz="2400" dirty="0" smtClean="0"/>
              <a:t>- это смысл, который несёт в себе исследовательская деятельность для конкретного человека.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Коммуникативный компонент </a:t>
            </a:r>
            <a:r>
              <a:rPr lang="ru-RU" sz="2400" dirty="0" smtClean="0"/>
              <a:t>- это совокупность знаний, умений и навыков, обеспечивающих получение и трансляцию научного знания. </a:t>
            </a:r>
          </a:p>
          <a:p>
            <a:pPr marL="180975" indent="0">
              <a:buNone/>
            </a:pPr>
            <a:endParaRPr lang="ru-RU" sz="2200" i="1" dirty="0" smtClean="0"/>
          </a:p>
        </p:txBody>
      </p:sp>
      <p:pic>
        <p:nvPicPr>
          <p:cNvPr id="4" name="Рисунок 3" descr="b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158" y="357166"/>
            <a:ext cx="571504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286</TotalTime>
  <Words>449</Words>
  <Application>Microsoft Office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«Исследовательская компетентность учителя как условие внедрения профессионального стандарта «Педагог» </vt:lpstr>
      <vt:lpstr> </vt:lpstr>
      <vt:lpstr> </vt:lpstr>
      <vt:lpstr> </vt:lpstr>
      <vt:lpstr>Профессиональный стандарт «Педагог»</vt:lpstr>
      <vt:lpstr>Профессиональный стандарт «Педагог»</vt:lpstr>
      <vt:lpstr>Соотношение понятий  «компетенция» и «компетентность»</vt:lpstr>
      <vt:lpstr>Соотношение понятий  «компетенция» и «компетентность»</vt:lpstr>
      <vt:lpstr>Компоненты  исследовательской компетенции</vt:lpstr>
      <vt:lpstr>Методолого-рефлексивный компонент</vt:lpstr>
      <vt:lpstr>Курс внеурочной деятельности  «Школа молодых ученых»</vt:lpstr>
      <vt:lpstr>Курс внеурочной деятельности «Школа молодых ученых»</vt:lpstr>
      <vt:lpstr>Курс внеурочной деятельности «Школа молодых ученых»</vt:lpstr>
    </vt:vector>
  </TitlesOfParts>
  <Company>liceum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«Исследовательская компетентность учителя как условие внедрения профессионального стандарта педагог»</dc:title>
  <dc:creator>Администратор</dc:creator>
  <cp:lastModifiedBy>vl</cp:lastModifiedBy>
  <cp:revision>33</cp:revision>
  <dcterms:created xsi:type="dcterms:W3CDTF">2015-01-27T09:02:57Z</dcterms:created>
  <dcterms:modified xsi:type="dcterms:W3CDTF">2015-02-03T03:22:49Z</dcterms:modified>
</cp:coreProperties>
</file>